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tags/tag27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6"/>
  </p:notesMasterIdLst>
  <p:handoutMasterIdLst>
    <p:handoutMasterId r:id="rId37"/>
  </p:handoutMasterIdLst>
  <p:sldIdLst>
    <p:sldId id="311" r:id="rId2"/>
    <p:sldId id="497" r:id="rId3"/>
    <p:sldId id="589" r:id="rId4"/>
    <p:sldId id="593" r:id="rId5"/>
    <p:sldId id="562" r:id="rId6"/>
    <p:sldId id="563" r:id="rId7"/>
    <p:sldId id="564" r:id="rId8"/>
    <p:sldId id="595" r:id="rId9"/>
    <p:sldId id="596" r:id="rId10"/>
    <p:sldId id="597" r:id="rId11"/>
    <p:sldId id="598" r:id="rId12"/>
    <p:sldId id="594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99" r:id="rId32"/>
    <p:sldId id="600" r:id="rId33"/>
    <p:sldId id="601" r:id="rId34"/>
    <p:sldId id="389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6" autoAdjust="0"/>
    <p:restoredTop sz="96412" autoAdjust="0"/>
  </p:normalViewPr>
  <p:slideViewPr>
    <p:cSldViewPr>
      <p:cViewPr>
        <p:scale>
          <a:sx n="100" d="100"/>
          <a:sy n="100" d="100"/>
        </p:scale>
        <p:origin x="16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91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9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6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76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86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449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3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9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03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794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847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6088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772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232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128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78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5015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477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81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48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415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215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74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26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6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40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02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Very VBA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8497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 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200400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&lt;DATE HERE&gt;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1026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48" y="875757"/>
            <a:ext cx="6085427" cy="52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440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38423127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VBA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862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Variables / Arrays 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6120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Variables: The Nouns of Code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699" y="776082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Variables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are effectively the </a:t>
            </a:r>
            <a:r>
              <a:rPr lang="en-US" sz="2200" u="sng" dirty="0">
                <a:solidFill>
                  <a:schemeClr val="dk1"/>
                </a:solidFill>
              </a:rPr>
              <a:t>items</a:t>
            </a:r>
            <a:r>
              <a:rPr lang="en-US" sz="2200" dirty="0">
                <a:solidFill>
                  <a:schemeClr val="dk1"/>
                </a:solidFill>
              </a:rPr>
              <a:t> in a procedure. 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They can be </a:t>
            </a:r>
            <a:r>
              <a:rPr lang="en-US" sz="2200" u="sng" dirty="0">
                <a:solidFill>
                  <a:schemeClr val="dk1"/>
                </a:solidFill>
              </a:rPr>
              <a:t>physical things</a:t>
            </a:r>
            <a:r>
              <a:rPr lang="en-US" sz="2200" dirty="0">
                <a:solidFill>
                  <a:schemeClr val="dk1"/>
                </a:solidFill>
              </a:rPr>
              <a:t> (like an ingredient) or </a:t>
            </a:r>
            <a:r>
              <a:rPr lang="en-US" sz="2200" u="sng" dirty="0">
                <a:solidFill>
                  <a:schemeClr val="dk1"/>
                </a:solidFill>
              </a:rPr>
              <a:t>abstractions</a:t>
            </a:r>
            <a:r>
              <a:rPr lang="en-US" sz="2200" dirty="0">
                <a:solidFill>
                  <a:schemeClr val="dk1"/>
                </a:solidFill>
              </a:rPr>
              <a:t> (like a counter).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VBA, items can be </a:t>
            </a:r>
            <a:r>
              <a:rPr lang="en-US" sz="2200" u="sng" dirty="0">
                <a:solidFill>
                  <a:schemeClr val="dk1"/>
                </a:solidFill>
              </a:rPr>
              <a:t>declared</a:t>
            </a:r>
            <a:r>
              <a:rPr lang="en-US" sz="2200" dirty="0">
                <a:solidFill>
                  <a:schemeClr val="dk1"/>
                </a:solidFill>
              </a:rPr>
              <a:t> as variables by using the dim followed by the type. They can then be </a:t>
            </a:r>
            <a:r>
              <a:rPr lang="en-US" sz="2200" u="sng" dirty="0">
                <a:solidFill>
                  <a:schemeClr val="dk1"/>
                </a:solidFill>
              </a:rPr>
              <a:t>assigned</a:t>
            </a:r>
            <a:r>
              <a:rPr lang="en-US" sz="2200" dirty="0">
                <a:solidFill>
                  <a:schemeClr val="dk1"/>
                </a:solidFill>
              </a:rPr>
              <a:t> a value.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0" y="3815083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Declaration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816149"/>
            <a:ext cx="444817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8274"/>
          <a:stretch/>
        </p:blipFill>
        <p:spPr>
          <a:xfrm>
            <a:off x="754380" y="3429000"/>
            <a:ext cx="4455795" cy="13049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0" y="5262883"/>
            <a:ext cx="22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22219534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Arrays: A Collection of Items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860402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24638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0337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71117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6406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17596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8424" y="1196954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7" name="TextBox 16"/>
          <p:cNvSpPr txBox="1"/>
          <p:nvPr/>
        </p:nvSpPr>
        <p:spPr>
          <a:xfrm rot="10800000">
            <a:off x="8372700" y="1723159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5522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19" name="TextBox 18"/>
          <p:cNvSpPr txBox="1"/>
          <p:nvPr/>
        </p:nvSpPr>
        <p:spPr>
          <a:xfrm>
            <a:off x="5761127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20" name="Shape 136"/>
          <p:cNvSpPr txBox="1"/>
          <p:nvPr/>
        </p:nvSpPr>
        <p:spPr>
          <a:xfrm>
            <a:off x="97365" y="835943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Arrays are effectively </a:t>
            </a:r>
            <a:r>
              <a:rPr lang="en-US" sz="2200" b="1" u="sng" dirty="0">
                <a:solidFill>
                  <a:schemeClr val="dk1"/>
                </a:solidFill>
                <a:sym typeface="Arial"/>
              </a:rPr>
              <a:t>groups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of related items. It presents another way to store and reference like pieces of information.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744" y="2743568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Peanut Butter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4805" y="274157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Jelly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89825" y="274157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0105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43324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76005" y="178028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65" y="4290318"/>
            <a:ext cx="5314562" cy="19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26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Conditionals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4694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813833"/>
            <a:ext cx="8618992" cy="16118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Conditionals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present a way to control the flow of logic based on certain conditions being met.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most languages</a:t>
            </a:r>
            <a:r>
              <a:rPr lang="en-US" sz="2200" dirty="0">
                <a:solidFill>
                  <a:schemeClr val="dk1"/>
                </a:solidFill>
              </a:rPr>
              <a:t>, we’ll be using </a:t>
            </a:r>
            <a:r>
              <a:rPr lang="en-US" sz="2200" u="sng" dirty="0">
                <a:solidFill>
                  <a:schemeClr val="dk1"/>
                </a:solidFill>
              </a:rPr>
              <a:t>if / else </a:t>
            </a:r>
            <a:r>
              <a:rPr lang="en-US" sz="2200" dirty="0">
                <a:solidFill>
                  <a:schemeClr val="dk1"/>
                </a:solidFill>
              </a:rPr>
              <a:t>code for this purpose.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677861" y="4683647"/>
            <a:ext cx="2825274" cy="97034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677861" y="3190520"/>
            <a:ext cx="2825274" cy="9023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5357" y="3406575"/>
            <a:ext cx="2474807" cy="1996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606529" y="2839781"/>
            <a:ext cx="1614932" cy="1484918"/>
            <a:chOff x="5329805" y="2905688"/>
            <a:chExt cx="1752598" cy="1441856"/>
          </a:xfrm>
        </p:grpSpPr>
        <p:sp>
          <p:nvSpPr>
            <p:cNvPr id="15" name="Rectangle 14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3936" y="3360757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2a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77862" y="2997654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a…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7861" y="4551869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b…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3451" y="3806184"/>
            <a:ext cx="905880" cy="1491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18303" y="4665583"/>
            <a:ext cx="1614932" cy="1484918"/>
            <a:chOff x="5342582" y="2905688"/>
            <a:chExt cx="1752598" cy="1441856"/>
          </a:xfrm>
        </p:grpSpPr>
        <p:sp>
          <p:nvSpPr>
            <p:cNvPr id="26" name="Rectangle 25"/>
            <p:cNvSpPr/>
            <p:nvPr/>
          </p:nvSpPr>
          <p:spPr>
            <a:xfrm>
              <a:off x="5342582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66713" y="3318981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81531" y="2997654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7764" y="2425702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18107348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3200400"/>
            <a:ext cx="1320799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9771" y="33989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2650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17104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2a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29073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246453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2b </a:t>
            </a:r>
          </a:p>
        </p:txBody>
      </p:sp>
      <p:sp>
        <p:nvSpPr>
          <p:cNvPr id="18" name="Right Arrow 17"/>
          <p:cNvSpPr/>
          <p:nvPr/>
        </p:nvSpPr>
        <p:spPr>
          <a:xfrm rot="5400000">
            <a:off x="7055738" y="4322037"/>
            <a:ext cx="850617" cy="2974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7770346" y="4322037"/>
            <a:ext cx="850617" cy="2974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81046" y="277473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0" y="2585998"/>
            <a:ext cx="6429375" cy="3695700"/>
          </a:xfrm>
          <a:prstGeom prst="rect">
            <a:avLst/>
          </a:prstGeom>
        </p:spPr>
      </p:pic>
      <p:sp>
        <p:nvSpPr>
          <p:cNvPr id="16" name="Shape 136"/>
          <p:cNvSpPr txBox="1"/>
          <p:nvPr/>
        </p:nvSpPr>
        <p:spPr>
          <a:xfrm>
            <a:off x="97365" y="758062"/>
            <a:ext cx="8589434" cy="10193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VBA, conditionals are simply declared using the keywords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Then,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</a:t>
            </a:r>
            <a:r>
              <a:rPr lang="en-US" sz="2200" u="sng" dirty="0" err="1">
                <a:solidFill>
                  <a:schemeClr val="dk1"/>
                </a:solidFill>
                <a:sym typeface="Arial"/>
              </a:rPr>
              <a:t>Elseif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Else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and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End if.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u="sng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Through VBA we can create far more sophisticated conditional logic than through Excel formulas alone.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 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952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Iteration (Looping)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4902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 to Programming Logic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9144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Iteration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is the concept of using loops to perform a group of tasks repeatedly for a number of times. 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almost all languages, we’ll be using </a:t>
            </a:r>
            <a:r>
              <a:rPr lang="en-US" sz="2200" u="sng" dirty="0">
                <a:solidFill>
                  <a:schemeClr val="dk1"/>
                </a:solidFill>
              </a:rPr>
              <a:t>for-loops</a:t>
            </a:r>
            <a:r>
              <a:rPr lang="en-US" sz="2200" dirty="0">
                <a:solidFill>
                  <a:schemeClr val="dk1"/>
                </a:solidFill>
              </a:rPr>
              <a:t> and </a:t>
            </a:r>
            <a:r>
              <a:rPr lang="en-US" sz="2200" u="sng" dirty="0">
                <a:solidFill>
                  <a:schemeClr val="dk1"/>
                </a:solidFill>
              </a:rPr>
              <a:t>while loops.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5999" y="3741654"/>
            <a:ext cx="1399506" cy="128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755960" y="38318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Step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71496" y="3751114"/>
            <a:ext cx="1614932" cy="1484918"/>
            <a:chOff x="5329805" y="2905688"/>
            <a:chExt cx="1752598" cy="1441856"/>
          </a:xfrm>
        </p:grpSpPr>
        <p:sp>
          <p:nvSpPr>
            <p:cNvPr id="24" name="Rectangle 23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66728" y="3265378"/>
              <a:ext cx="478752" cy="62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7" name="Curved Up Arrow 26"/>
          <p:cNvSpPr/>
          <p:nvPr/>
        </p:nvSpPr>
        <p:spPr>
          <a:xfrm rot="10800000">
            <a:off x="4825999" y="2675206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898472" y="4149576"/>
            <a:ext cx="1815482" cy="6879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Up Arrow 29"/>
          <p:cNvSpPr/>
          <p:nvPr/>
        </p:nvSpPr>
        <p:spPr>
          <a:xfrm>
            <a:off x="4825999" y="5137698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37550" y="4293517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Repeat X times…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13260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Shape 136"/>
          <p:cNvSpPr txBox="1"/>
          <p:nvPr/>
        </p:nvSpPr>
        <p:spPr>
          <a:xfrm>
            <a:off x="141376" y="968276"/>
            <a:ext cx="8658045" cy="8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dk1"/>
                </a:solidFill>
              </a:rPr>
              <a:t>This code will make more sense later… but basically it’s the VBA way of </a:t>
            </a:r>
            <a:r>
              <a:rPr lang="en-US" sz="2200" b="1" i="1" u="sng" dirty="0">
                <a:solidFill>
                  <a:schemeClr val="dk1"/>
                </a:solidFill>
              </a:rPr>
              <a:t>repeating the same block multiple times</a:t>
            </a:r>
            <a:r>
              <a:rPr lang="en-US" sz="2200" i="1" dirty="0">
                <a:solidFill>
                  <a:schemeClr val="dk1"/>
                </a:solidFill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6" y="2133600"/>
            <a:ext cx="885261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301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Program!</a:t>
            </a:r>
          </a:p>
        </p:txBody>
      </p:sp>
      <p:sp>
        <p:nvSpPr>
          <p:cNvPr id="6" name="Rectangle 5"/>
          <p:cNvSpPr/>
          <p:nvPr/>
        </p:nvSpPr>
        <p:spPr>
          <a:xfrm>
            <a:off x="7638797" y="129304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79956" y="14779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7638797" y="305837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04409" y="322117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7761601" y="2398911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564590" y="4167531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96946" y="86737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8" name="Curved Up Arrow 17"/>
          <p:cNvSpPr/>
          <p:nvPr/>
        </p:nvSpPr>
        <p:spPr>
          <a:xfrm rot="5400000">
            <a:off x="6783917" y="3206358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87070" y="4744225"/>
            <a:ext cx="1663854" cy="617068"/>
            <a:chOff x="6895290" y="4662643"/>
            <a:chExt cx="2189067" cy="778133"/>
          </a:xfrm>
        </p:grpSpPr>
        <p:sp>
          <p:nvSpPr>
            <p:cNvPr id="20" name="Rectangle 19"/>
            <p:cNvSpPr/>
            <p:nvPr/>
          </p:nvSpPr>
          <p:spPr>
            <a:xfrm>
              <a:off x="6895290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01569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3a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11713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78294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3b 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 rot="5400000">
            <a:off x="8103787" y="4185675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614017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86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Functions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5059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Functions: For When One Block </a:t>
            </a:r>
            <a:r>
              <a:rPr lang="en-US" sz="24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Can’t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it All</a:t>
            </a:r>
          </a:p>
        </p:txBody>
      </p:sp>
      <p:sp>
        <p:nvSpPr>
          <p:cNvPr id="4" name="Rectangle 3"/>
          <p:cNvSpPr/>
          <p:nvPr/>
        </p:nvSpPr>
        <p:spPr>
          <a:xfrm>
            <a:off x="455767" y="2922388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1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5245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74723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1305" y="307654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783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0261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9739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ight Arrow 4"/>
          <p:cNvSpPr/>
          <p:nvPr/>
        </p:nvSpPr>
        <p:spPr>
          <a:xfrm>
            <a:off x="2034764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8"/>
          <p:cNvSpPr/>
          <p:nvPr/>
        </p:nvSpPr>
        <p:spPr>
          <a:xfrm>
            <a:off x="4299189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9"/>
          <p:cNvSpPr/>
          <p:nvPr/>
        </p:nvSpPr>
        <p:spPr>
          <a:xfrm>
            <a:off x="6480523" y="3367533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136"/>
          <p:cNvSpPr txBox="1"/>
          <p:nvPr/>
        </p:nvSpPr>
        <p:spPr>
          <a:xfrm>
            <a:off x="304800" y="9906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Functions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are, in essence, a sort of “sub-processes”. They allow us to create pre-made, re-usable blocks of code which can be called on demand.</a:t>
            </a:r>
          </a:p>
          <a:p>
            <a:pPr lvl="0">
              <a:buSzPct val="100000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5767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0535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95941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709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36115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540883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ight Arrow 4"/>
          <p:cNvSpPr/>
          <p:nvPr/>
        </p:nvSpPr>
        <p:spPr>
          <a:xfrm>
            <a:off x="1077478" y="5131319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4"/>
          <p:cNvSpPr/>
          <p:nvPr/>
        </p:nvSpPr>
        <p:spPr>
          <a:xfrm>
            <a:off x="2034764" y="5131318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3193" y="2538882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Main Process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1003" y="5548519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Sub-Processes</a:t>
            </a:r>
          </a:p>
        </p:txBody>
      </p:sp>
      <p:sp>
        <p:nvSpPr>
          <p:cNvPr id="27" name="Right Arrow 4"/>
          <p:cNvSpPr/>
          <p:nvPr/>
        </p:nvSpPr>
        <p:spPr>
          <a:xfrm rot="5400000">
            <a:off x="511351" y="440582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711282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916050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51456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856224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91630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96398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Right Arrow 4"/>
          <p:cNvSpPr/>
          <p:nvPr/>
        </p:nvSpPr>
        <p:spPr>
          <a:xfrm>
            <a:off x="4332993" y="5141502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"/>
          <p:cNvSpPr/>
          <p:nvPr/>
        </p:nvSpPr>
        <p:spPr>
          <a:xfrm>
            <a:off x="5290279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07289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12057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Right Arrow 4"/>
          <p:cNvSpPr/>
          <p:nvPr/>
        </p:nvSpPr>
        <p:spPr>
          <a:xfrm>
            <a:off x="6205938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"/>
          <p:cNvSpPr/>
          <p:nvPr/>
        </p:nvSpPr>
        <p:spPr>
          <a:xfrm rot="5400000">
            <a:off x="3739232" y="440200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"/>
          <p:cNvSpPr/>
          <p:nvPr/>
        </p:nvSpPr>
        <p:spPr>
          <a:xfrm rot="7654616">
            <a:off x="4260949" y="4399928"/>
            <a:ext cx="846402" cy="23686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432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Putting It All Together…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7008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22441557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4046220"/>
            <a:ext cx="5341620" cy="762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7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(Full Logic)…</a:t>
            </a:r>
          </a:p>
        </p:txBody>
      </p:sp>
      <p:sp>
        <p:nvSpPr>
          <p:cNvPr id="81" name="Shape 136"/>
          <p:cNvSpPr txBox="1"/>
          <p:nvPr/>
        </p:nvSpPr>
        <p:spPr>
          <a:xfrm>
            <a:off x="304800" y="914399"/>
            <a:ext cx="6826990" cy="28244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Get Items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u="sng" dirty="0">
                <a:solidFill>
                  <a:schemeClr val="dk1"/>
                </a:solidFill>
              </a:rPr>
              <a:t>Repeatedly</a:t>
            </a:r>
            <a:r>
              <a:rPr lang="en-US" sz="1800" b="1" dirty="0">
                <a:solidFill>
                  <a:schemeClr val="dk1"/>
                </a:solidFill>
              </a:rPr>
              <a:t> “spread the Peanut Butter”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Check if thickness </a:t>
            </a:r>
            <a:r>
              <a:rPr lang="en-US" sz="1800" b="1" u="sng" dirty="0">
                <a:solidFill>
                  <a:schemeClr val="dk1"/>
                </a:solidFill>
              </a:rPr>
              <a:t>condition</a:t>
            </a:r>
            <a:r>
              <a:rPr lang="en-US" sz="1800" b="1" dirty="0">
                <a:solidFill>
                  <a:schemeClr val="dk1"/>
                </a:solidFill>
              </a:rPr>
              <a:t> met.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3a. If thickness condition is met run stop </a:t>
            </a:r>
            <a:r>
              <a:rPr lang="en-US" sz="1800" b="1" u="sng" dirty="0">
                <a:solidFill>
                  <a:schemeClr val="dk1"/>
                </a:solidFill>
              </a:rPr>
              <a:t>function</a:t>
            </a:r>
            <a:r>
              <a:rPr lang="en-US" sz="1800" b="1" dirty="0">
                <a:solidFill>
                  <a:schemeClr val="dk1"/>
                </a:solidFill>
              </a:rPr>
              <a:t>.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	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3b. If thickness condition is </a:t>
            </a:r>
            <a:r>
              <a:rPr lang="en-US" sz="1800" b="1" i="1" dirty="0">
                <a:solidFill>
                  <a:schemeClr val="dk1"/>
                </a:solidFill>
              </a:rPr>
              <a:t>not</a:t>
            </a:r>
            <a:r>
              <a:rPr lang="en-US" sz="1800" b="1" dirty="0">
                <a:solidFill>
                  <a:schemeClr val="dk1"/>
                </a:solidFill>
              </a:rPr>
              <a:t> met then spread more.</a:t>
            </a:r>
          </a:p>
        </p:txBody>
      </p:sp>
      <p:pic>
        <p:nvPicPr>
          <p:cNvPr id="1028" name="Picture 4" descr="http://cdn-maf3.heartyhosting.com/sites/muscleandfitness.com/files/styles/full_node_image_1090x614/public/peanut_butter.jpg?itok=qlhxPb-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13" y="3835405"/>
            <a:ext cx="2996213" cy="19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88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95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97" name="Rectangle 96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100" name="Rectangle 99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103" name="Rectangle 102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106" name="Rectangle 105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108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1553941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(In Code)…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46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53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55" name="Rectangle 54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58" name="Rectangle 57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61" name="Rectangle 60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64" name="Rectangle 63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66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762"/>
          <a:stretch/>
        </p:blipFill>
        <p:spPr>
          <a:xfrm>
            <a:off x="358183" y="762000"/>
            <a:ext cx="54643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426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9640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Picture!</a:t>
            </a:r>
          </a:p>
        </p:txBody>
      </p:sp>
      <p:pic>
        <p:nvPicPr>
          <p:cNvPr id="2050" name="Picture 2" descr="http://b.fastcompany.net/multisite_files/fastcompany/imagecache/1280/poster/2014/12/3040223-poster-p-1-192-lego-when-it-clicks-it-cli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" y="809416"/>
            <a:ext cx="8823767" cy="49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6"/>
          <p:cNvSpPr txBox="1"/>
          <p:nvPr/>
        </p:nvSpPr>
        <p:spPr>
          <a:xfrm>
            <a:off x="304800" y="5893625"/>
            <a:ext cx="8658045" cy="520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b="1" u="sng" dirty="0">
                <a:solidFill>
                  <a:schemeClr val="dk1"/>
                </a:solidFill>
              </a:rPr>
              <a:t>Coding = Building Blocks and Putting them Together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9138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30690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62000"/>
            <a:ext cx="5791199" cy="4771277"/>
          </a:xfrm>
          <a:prstGeom prst="rect">
            <a:avLst/>
          </a:prstGeom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Windows machine, visit </a:t>
            </a:r>
            <a:r>
              <a:rPr lang="en-US" sz="2200" b="1" dirty="0">
                <a:solidFill>
                  <a:schemeClr val="dk1"/>
                </a:solidFill>
              </a:rPr>
              <a:t>File -&gt; Excel Options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Customize Ribbon</a:t>
            </a:r>
            <a:r>
              <a:rPr lang="en-US" sz="2200" dirty="0">
                <a:solidFill>
                  <a:schemeClr val="dk1"/>
                </a:solidFill>
              </a:rPr>
              <a:t> 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</p:spTree>
    <p:extLst>
      <p:ext uri="{BB962C8B-B14F-4D97-AF65-F5344CB8AC3E}">
        <p14:creationId xmlns:p14="http://schemas.microsoft.com/office/powerpoint/2010/main" val="23291260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Mac machine, visit </a:t>
            </a:r>
            <a:r>
              <a:rPr lang="en-US" sz="2200" b="1" dirty="0">
                <a:solidFill>
                  <a:schemeClr val="dk1"/>
                </a:solidFill>
              </a:rPr>
              <a:t>Excel -&gt; Preferences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Ribbon and Toolbar </a:t>
            </a:r>
            <a:r>
              <a:rPr lang="en-US" sz="2200" dirty="0">
                <a:solidFill>
                  <a:schemeClr val="dk1"/>
                </a:solidFill>
              </a:rPr>
              <a:t>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762000"/>
            <a:ext cx="5181600" cy="48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22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12328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04800" y="1173707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137" name="Shape 137"/>
          <p:cNvSpPr/>
          <p:nvPr/>
        </p:nvSpPr>
        <p:spPr>
          <a:xfrm>
            <a:off x="284017" y="4858941"/>
            <a:ext cx="855518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problem in software development begins with a complex and abstract real-world need.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365" y="2142452"/>
            <a:ext cx="708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0379626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04800" y="1445173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5767" y="2364803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1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15245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74723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1305" y="251895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0783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261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9739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240" y="181341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29718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9196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8674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24" name="Shape 137"/>
          <p:cNvSpPr/>
          <p:nvPr/>
        </p:nvSpPr>
        <p:spPr>
          <a:xfrm>
            <a:off x="304800" y="4423113"/>
            <a:ext cx="8555181" cy="11710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for a computer to handle </a:t>
            </a:r>
            <a:r>
              <a:rPr lang="en-US" sz="2400" b="1" i="1" dirty="0">
                <a:solidFill>
                  <a:schemeClr val="dk1"/>
                </a:solidFill>
              </a:rPr>
              <a:t>things, 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“real-world” problem needs to be broken into a set </a:t>
            </a:r>
            <a:r>
              <a:rPr lang="en-US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procedural steps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034764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299189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480523" y="2809948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2269" y="903082"/>
            <a:ext cx="708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64869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Code is Written (Procedurally)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62852" y="1092180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19472" y="1187144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2852" y="2410002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919472" y="2504966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2852" y="3727824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919472" y="382278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51267" y="5045646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07887" y="514061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ight Arrow 29"/>
          <p:cNvSpPr/>
          <p:nvPr/>
        </p:nvSpPr>
        <p:spPr>
          <a:xfrm rot="5400000">
            <a:off x="7981998" y="2128775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7975811" y="3417037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7987396" y="4784740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857326" y="779749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" y="77974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</a:t>
            </a:r>
            <a:r>
              <a:rPr lang="en-US" dirty="0" smtClean="0">
                <a:solidFill>
                  <a:schemeClr val="tx1"/>
                </a:solidFill>
              </a:rPr>
              <a:t>(Python)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2" y="1179534"/>
            <a:ext cx="5010857" cy="5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84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Procedures Aren’t Enough</a:t>
            </a:r>
            <a:r>
              <a:rPr lang="is-I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7559" y="75288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67272" y="104770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39082" y="112008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67272" y="205212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39081" y="212602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67272" y="3056549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39081" y="313044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67272" y="409866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9081" y="417256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67272" y="514078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39081" y="521468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4076515"/>
            <a:ext cx="820687" cy="8206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2955880"/>
            <a:ext cx="820687" cy="8206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1892487"/>
            <a:ext cx="820687" cy="820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96" y="1984990"/>
            <a:ext cx="938103" cy="8958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105" y="3018749"/>
            <a:ext cx="938103" cy="895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913" y="5094466"/>
            <a:ext cx="870769" cy="8707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5139908"/>
            <a:ext cx="820687" cy="8206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r="23369"/>
          <a:stretch/>
        </p:blipFill>
        <p:spPr>
          <a:xfrm>
            <a:off x="5812117" y="4078117"/>
            <a:ext cx="1097280" cy="7407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57200" y="7399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</a:t>
            </a:r>
            <a:r>
              <a:rPr lang="en-US" dirty="0" smtClean="0"/>
              <a:t>(Python)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5" y="1047892"/>
            <a:ext cx="3988905" cy="53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18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Building Blocks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700" y="914400"/>
            <a:ext cx="8686800" cy="40934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structures in nearly all languages: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Variables / Arrays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  <a:sym typeface="Arial"/>
              </a:rPr>
              <a:t>Conditionals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Iterations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Functions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40617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14224</TotalTime>
  <Words>1014</Words>
  <Application>Microsoft Macintosh PowerPoint</Application>
  <PresentationFormat>On-screen Show (4:3)</PresentationFormat>
  <Paragraphs>241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Roboto</vt:lpstr>
      <vt:lpstr>1_Unbranded</vt:lpstr>
      <vt:lpstr>Very VBA</vt:lpstr>
      <vt:lpstr>Intro to Programming Logic</vt:lpstr>
      <vt:lpstr>Ooh… Coding! (Sort Of)</vt:lpstr>
      <vt:lpstr>Conditionals: If This… Then That</vt:lpstr>
      <vt:lpstr>How a Computer Thinks (Procedurally)</vt:lpstr>
      <vt:lpstr>How a Computer Thinks (Procedurally)</vt:lpstr>
      <vt:lpstr>How Code is Written (Procedurally)</vt:lpstr>
      <vt:lpstr>When Procedures Aren’t Enough…</vt:lpstr>
      <vt:lpstr>Fundamental Building Blocks</vt:lpstr>
      <vt:lpstr>To Make A Sandwich…</vt:lpstr>
      <vt:lpstr>To Make a Sandwich…</vt:lpstr>
      <vt:lpstr>VBA Building Blocks</vt:lpstr>
      <vt:lpstr>Variables / Arrays </vt:lpstr>
      <vt:lpstr>Variables: The Nouns of Code</vt:lpstr>
      <vt:lpstr>Arrays: A Collection of Items</vt:lpstr>
      <vt:lpstr>Conditionals</vt:lpstr>
      <vt:lpstr>Conditionals: If This… Then That.</vt:lpstr>
      <vt:lpstr>Conditionals: If This… Then That.</vt:lpstr>
      <vt:lpstr>Iteration (Looping)</vt:lpstr>
      <vt:lpstr>Iteration: Round and Round We Go!</vt:lpstr>
      <vt:lpstr>Iteration: Round and Round We Go!</vt:lpstr>
      <vt:lpstr>Build the Program!</vt:lpstr>
      <vt:lpstr>Functions</vt:lpstr>
      <vt:lpstr>Functions: For When One Block Can’t Do it All</vt:lpstr>
      <vt:lpstr>Putting It All Together…</vt:lpstr>
      <vt:lpstr>To Make a Sandwich…</vt:lpstr>
      <vt:lpstr>To Make a Sandwich…</vt:lpstr>
      <vt:lpstr>To Make a Sandwich (Full Logic)…</vt:lpstr>
      <vt:lpstr>To Make a Sandwich (In Code)…</vt:lpstr>
      <vt:lpstr>Big Picture!</vt:lpstr>
      <vt:lpstr>Let’s Get Coding!</vt:lpstr>
      <vt:lpstr>But First… Let’s Add Developer Tools!</vt:lpstr>
      <vt:lpstr>But First… Let’s Add Developer Tools!</vt:lpstr>
      <vt:lpstr>Questions / Discussion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Han Lee</cp:lastModifiedBy>
  <cp:revision>1740</cp:revision>
  <cp:lastPrinted>2016-01-30T16:23:56Z</cp:lastPrinted>
  <dcterms:created xsi:type="dcterms:W3CDTF">2015-01-20T17:19:00Z</dcterms:created>
  <dcterms:modified xsi:type="dcterms:W3CDTF">2018-04-03T03:49:46Z</dcterms:modified>
</cp:coreProperties>
</file>